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9" r:id="rId3"/>
    <p:sldId id="267" r:id="rId4"/>
    <p:sldId id="284" r:id="rId5"/>
    <p:sldId id="285" r:id="rId6"/>
    <p:sldId id="291" r:id="rId7"/>
    <p:sldId id="292" r:id="rId8"/>
    <p:sldId id="290" r:id="rId9"/>
    <p:sldId id="289" r:id="rId10"/>
    <p:sldId id="293" r:id="rId11"/>
    <p:sldId id="288" r:id="rId12"/>
    <p:sldId id="287" r:id="rId13"/>
    <p:sldId id="286" r:id="rId14"/>
    <p:sldId id="297" r:id="rId15"/>
    <p:sldId id="296" r:id="rId16"/>
    <p:sldId id="301" r:id="rId17"/>
    <p:sldId id="302" r:id="rId18"/>
    <p:sldId id="304" r:id="rId19"/>
    <p:sldId id="295" r:id="rId20"/>
    <p:sldId id="281" r:id="rId21"/>
    <p:sldId id="294" r:id="rId22"/>
    <p:sldId id="305" r:id="rId23"/>
    <p:sldId id="306" r:id="rId24"/>
    <p:sldId id="307" r:id="rId25"/>
    <p:sldId id="298" r:id="rId26"/>
    <p:sldId id="300" r:id="rId2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702" autoAdjust="0"/>
  </p:normalViewPr>
  <p:slideViewPr>
    <p:cSldViewPr showGuides="1">
      <p:cViewPr>
        <p:scale>
          <a:sx n="91" d="100"/>
          <a:sy n="91" d="100"/>
        </p:scale>
        <p:origin x="1350" y="60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1/16/2019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1/16/2019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 Vic appears to be cheapest in price 3</a:t>
            </a:r>
            <a:r>
              <a:rPr lang="en-US" baseline="30000" dirty="0"/>
              <a:t>rd</a:t>
            </a:r>
            <a:r>
              <a:rPr lang="en-US" dirty="0"/>
              <a:t> largest in distance, small land size, larger building area, more rooms, car spaces and less bathrooms.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48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1/16/2019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1/16/2019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1/16/2019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1/16/2019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1/16/2019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1/16/2019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1/16/2019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1/16/2019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1/16/2019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1/16/2019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 smtClean="0"/>
              <a:pPr/>
              <a:t>1/16/2019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kaggle.com/anthonypino/melbourne-housing-market" TargetMode="Externa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1"/>
            <a:ext cx="7238998" cy="20574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MELBOURNE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8866" y="2623458"/>
            <a:ext cx="5029201" cy="1397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HOUSING PRICES</a:t>
            </a: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1083808" y="3200400"/>
            <a:ext cx="8211003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Predicting Housing Prices in Melbourne, Australia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78866" y="4419599"/>
            <a:ext cx="5029201" cy="139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SzPct val="8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Presented by Usman Shaikh</a:t>
            </a:r>
          </a:p>
        </p:txBody>
      </p:sp>
    </p:spTree>
    <p:extLst>
      <p:ext uri="{BB962C8B-B14F-4D97-AF65-F5344CB8AC3E}">
        <p14:creationId xmlns:p14="http://schemas.microsoft.com/office/powerpoint/2010/main" val="149325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381001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Analysis by Regions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9C3E77-3583-4D57-A527-5E76C183A1A1}"/>
              </a:ext>
            </a:extLst>
          </p:cNvPr>
          <p:cNvCxnSpPr/>
          <p:nvPr/>
        </p:nvCxnSpPr>
        <p:spPr>
          <a:xfrm>
            <a:off x="1293812" y="85613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7E24127-A908-44F6-96D4-62A03DA1A3E3}"/>
              </a:ext>
            </a:extLst>
          </p:cNvPr>
          <p:cNvSpPr/>
          <p:nvPr/>
        </p:nvSpPr>
        <p:spPr>
          <a:xfrm>
            <a:off x="1271203" y="1077623"/>
            <a:ext cx="6092825" cy="36137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To simplify analysis and visualizations city regions have been assigned abbreviated names as follows</a:t>
            </a:r>
            <a:r>
              <a:rPr lang="en-US" sz="1400" dirty="0"/>
              <a:t>.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Northern Metropolitan: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 Metro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Western Metropolitan: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W Metro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Southern Metropolitan: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 Metro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Eastern Metropolitan: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 Metro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South-Eastern Metropolitan: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SE Metro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Northern Victoria: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 Vic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Eastern Victoria: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E Vic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Western Victoria: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W Vic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CCE7A-7703-499B-BBD0-69E9B09B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200" y="2130822"/>
            <a:ext cx="2267808" cy="1309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2BD35-46E0-49D9-8CDF-8252EC642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475" y="1521222"/>
            <a:ext cx="2600325" cy="156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AC9508-3DD5-4B20-A7FC-C933EB11E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894" y="3304814"/>
            <a:ext cx="2528455" cy="149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424" y="453060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Mean Values – Analysis by Regions – I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39A570-0154-44F1-B29C-93AC64D41130}"/>
              </a:ext>
            </a:extLst>
          </p:cNvPr>
          <p:cNvCxnSpPr/>
          <p:nvPr/>
        </p:nvCxnSpPr>
        <p:spPr>
          <a:xfrm>
            <a:off x="1255271" y="919225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714A56F-7AB9-482B-90CE-005FF1E4B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238" y="1407302"/>
            <a:ext cx="3352800" cy="3599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EAA1A7-4673-436E-8CB8-B9C785CA4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410" y="1418166"/>
            <a:ext cx="3296827" cy="3653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408FF7-4235-4CED-851A-39014385D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989" y="1367864"/>
            <a:ext cx="3545653" cy="3703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738CD0-1A20-4E39-A14C-9748FD001323}"/>
              </a:ext>
            </a:extLst>
          </p:cNvPr>
          <p:cNvSpPr txBox="1"/>
          <p:nvPr/>
        </p:nvSpPr>
        <p:spPr>
          <a:xfrm>
            <a:off x="760412" y="5334000"/>
            <a:ext cx="9982200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regions closest to CBD including N Metro, S Metro, E Metro appear to have a higher price  with 50’s, 70’s and 90’s construction.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Where as regions with higher distance appear to have newer construction and lower price for example North Victoria.</a:t>
            </a:r>
          </a:p>
        </p:txBody>
      </p:sp>
    </p:spTree>
    <p:extLst>
      <p:ext uri="{BB962C8B-B14F-4D97-AF65-F5344CB8AC3E}">
        <p14:creationId xmlns:p14="http://schemas.microsoft.com/office/powerpoint/2010/main" val="236624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0" y="406283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Mean Values – Analysis by Regions – II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9C3E77-3583-4D57-A527-5E76C183A1A1}"/>
              </a:ext>
            </a:extLst>
          </p:cNvPr>
          <p:cNvCxnSpPr/>
          <p:nvPr/>
        </p:nvCxnSpPr>
        <p:spPr>
          <a:xfrm>
            <a:off x="1217612" y="894859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8416389-1C8B-40E0-BDC9-BBDDE2DEE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71" y="1216218"/>
            <a:ext cx="3233180" cy="36955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F5E770-9E31-4ADE-A0A7-43ED464B6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865" y="1270118"/>
            <a:ext cx="3363446" cy="36461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EB08EF-58BF-46FB-BEC8-2FC307435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425" y="1216218"/>
            <a:ext cx="3233180" cy="3657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198FE6-CFF5-4865-AB62-ACA49F8D4F46}"/>
              </a:ext>
            </a:extLst>
          </p:cNvPr>
          <p:cNvSpPr txBox="1"/>
          <p:nvPr/>
        </p:nvSpPr>
        <p:spPr>
          <a:xfrm>
            <a:off x="798511" y="5156778"/>
            <a:ext cx="9982200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Regions closer to the CBD appear to have less land size and building but higher no of rooms (Apartment buildings)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Where as regions such as North and East Victoria which are located at a distance have higher land size and building area with higher number of rooms</a:t>
            </a:r>
          </a:p>
        </p:txBody>
      </p:sp>
    </p:spTree>
    <p:extLst>
      <p:ext uri="{BB962C8B-B14F-4D97-AF65-F5344CB8AC3E}">
        <p14:creationId xmlns:p14="http://schemas.microsoft.com/office/powerpoint/2010/main" val="219972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1" y="381001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Mean Values – Analysis by Regions – III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97533-CE6C-49D8-9607-631C1DCB5BBE}"/>
              </a:ext>
            </a:extLst>
          </p:cNvPr>
          <p:cNvCxnSpPr/>
          <p:nvPr/>
        </p:nvCxnSpPr>
        <p:spPr>
          <a:xfrm>
            <a:off x="1217611" y="87406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685521E-9C7B-45E6-BE5B-24DBA79AD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412" y="1143000"/>
            <a:ext cx="3129641" cy="3809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D6D026-F4F7-4F6D-83FC-54CC9E3B3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1142999"/>
            <a:ext cx="3200400" cy="3809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02CA6A-44FE-44B2-8879-0947C8C8CE51}"/>
              </a:ext>
            </a:extLst>
          </p:cNvPr>
          <p:cNvSpPr txBox="1"/>
          <p:nvPr/>
        </p:nvSpPr>
        <p:spPr>
          <a:xfrm>
            <a:off x="798511" y="5105400"/>
            <a:ext cx="9982200" cy="135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Regions closer to CBD like North, South and West Metro are expensive with less land and  building size and have fewer car spaces.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Whereas farther regions like North and West Victoria considering higher land and building size have more car spaces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No of Bathrooms is correlated with rooms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0.62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. From previous analysis it can be inferred that for a property with three rooms there are 1.5 to two Bathrooms available. </a:t>
            </a:r>
          </a:p>
        </p:txBody>
      </p:sp>
    </p:spTree>
    <p:extLst>
      <p:ext uri="{BB962C8B-B14F-4D97-AF65-F5344CB8AC3E}">
        <p14:creationId xmlns:p14="http://schemas.microsoft.com/office/powerpoint/2010/main" val="47117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384083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  </a:t>
            </a:r>
            <a:r>
              <a:rPr lang="en-US" sz="1800" b="0" dirty="0">
                <a:solidFill>
                  <a:schemeClr val="tx1"/>
                </a:solidFill>
              </a:rPr>
              <a:t>Price Analysis using Box Plots – I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97533-CE6C-49D8-9607-631C1DCB5BBE}"/>
              </a:ext>
            </a:extLst>
          </p:cNvPr>
          <p:cNvCxnSpPr/>
          <p:nvPr/>
        </p:nvCxnSpPr>
        <p:spPr>
          <a:xfrm>
            <a:off x="1217612" y="886107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F9B98A4-E05C-4949-99DB-C7AC9BDFB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59" y="1186810"/>
            <a:ext cx="3581400" cy="38002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C2985D-75C2-4A55-B2E3-155FCCC1C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859" y="1201098"/>
            <a:ext cx="3429000" cy="3609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7B0EBD-DF36-4EA0-B2AC-091DB80EE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612" y="1186810"/>
            <a:ext cx="3657600" cy="3613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254C6B-9526-4DA2-A6B6-640D5DF4056B}"/>
              </a:ext>
            </a:extLst>
          </p:cNvPr>
          <p:cNvSpPr txBox="1"/>
          <p:nvPr/>
        </p:nvSpPr>
        <p:spPr>
          <a:xfrm>
            <a:off x="798512" y="5083494"/>
            <a:ext cx="9982200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prices of homes appear to be higher followed by town homes and then units.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South Metro region closest to CBD appears to have the highest price followed by E and SE Metro regions.</a:t>
            </a:r>
          </a:p>
        </p:txBody>
      </p:sp>
    </p:spTree>
    <p:extLst>
      <p:ext uri="{BB962C8B-B14F-4D97-AF65-F5344CB8AC3E}">
        <p14:creationId xmlns:p14="http://schemas.microsoft.com/office/powerpoint/2010/main" val="99307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304392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Price Analysis using Box Plots – II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97533-CE6C-49D8-9607-631C1DCB5BBE}"/>
              </a:ext>
            </a:extLst>
          </p:cNvPr>
          <p:cNvCxnSpPr/>
          <p:nvPr/>
        </p:nvCxnSpPr>
        <p:spPr>
          <a:xfrm>
            <a:off x="1296706" y="797451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D9B4789-A894-416D-B4AF-C5723BAF4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12" y="1090237"/>
            <a:ext cx="4324350" cy="3600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B155D-6166-4D54-8585-8E830D925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012" y="1090237"/>
            <a:ext cx="4324350" cy="3648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A07B98-294A-46E6-86C9-12982776D2DE}"/>
              </a:ext>
            </a:extLst>
          </p:cNvPr>
          <p:cNvSpPr txBox="1"/>
          <p:nvPr/>
        </p:nvSpPr>
        <p:spPr>
          <a:xfrm>
            <a:off x="912812" y="4983473"/>
            <a:ext cx="9982200" cy="705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Properties with higher no of car spaces and Bathrooms appear to be costly.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Whereas properties with 3 car spaces and 3 Bathrooms  have median values of approximately 1 to 1.5 Million Dollars</a:t>
            </a:r>
          </a:p>
        </p:txBody>
      </p:sp>
    </p:spTree>
    <p:extLst>
      <p:ext uri="{BB962C8B-B14F-4D97-AF65-F5344CB8AC3E}">
        <p14:creationId xmlns:p14="http://schemas.microsoft.com/office/powerpoint/2010/main" val="97004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34569" y="914400"/>
            <a:ext cx="893126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As analyzed and discussed in exploratory analysis the home prices in Melbourne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depend upon several different factors. 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purpose of this project is to identify the following.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Discover important factors which drive prices in the Melbourne housing market.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Explore relationship between different factors and their relationship with price.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Analyze the most significant factors that impact housing prices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Prepare a Model based upon identified factors and accurately predict housing prices.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Compare Models for accuracy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Our Target or Dependent variable for this analysis will be Price.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Where as important features will be selected using a machine learning algorithm. 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5DC58-B8AD-43ED-B91D-6057306D9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523" y="1546620"/>
            <a:ext cx="2864879" cy="211096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7D07F9D-3321-46E1-99AE-2EE03AAB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-4891"/>
            <a:ext cx="8686801" cy="10668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Problem Statement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A23322-C4C0-4249-A854-FAD28BDBBCD3}"/>
              </a:ext>
            </a:extLst>
          </p:cNvPr>
          <p:cNvCxnSpPr/>
          <p:nvPr/>
        </p:nvCxnSpPr>
        <p:spPr>
          <a:xfrm>
            <a:off x="1141412" y="11430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37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-4891"/>
            <a:ext cx="8686801" cy="10668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Machine Learning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371599"/>
            <a:ext cx="8915400" cy="48005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this project we will be using two different algorithms, Random Forest and Multiple Linear Regression in order to predict price of housing in Melbourne Australia.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ensemble learning method for classification and  regression which builds multiple decision trees and merges them together to get a more accurate and stable prediction.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Linear Regression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used to explain the relationship between one continuous dependent variable and two or more independent variables.</a:t>
            </a:r>
          </a:p>
          <a:p>
            <a:pPr lvl="1">
              <a:lnSpc>
                <a:spcPct val="17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present scenario our dependent variable is Price whereas the multiple independent variables include distance, land size, building area, room etc.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Reason for choosing the models:</a:t>
            </a:r>
          </a:p>
          <a:p>
            <a:pPr lvl="2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 – The dataset appears to have large no of variables. The algorithm will help us identify most important features.</a:t>
            </a:r>
          </a:p>
          <a:p>
            <a:pPr lvl="3">
              <a:lnSpc>
                <a:spcPct val="17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of original variables 21</a:t>
            </a:r>
          </a:p>
          <a:p>
            <a:pPr lvl="3">
              <a:lnSpc>
                <a:spcPct val="170000"/>
              </a:lnSpc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of extended variables 229</a:t>
            </a:r>
          </a:p>
          <a:p>
            <a:pPr lvl="2"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Linear Regression – The algorithm will tell how much does our dependent variable </a:t>
            </a:r>
            <a:r>
              <a:rPr lang="en-US" sz="14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 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changes with an amount of change in the independent variables.</a:t>
            </a:r>
          </a:p>
          <a:p>
            <a:pPr lvl="3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97280" lvl="5" indent="0">
              <a:buNone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D026A8-6D61-4823-8134-02DD73499383}"/>
              </a:ext>
            </a:extLst>
          </p:cNvPr>
          <p:cNvCxnSpPr/>
          <p:nvPr/>
        </p:nvCxnSpPr>
        <p:spPr>
          <a:xfrm>
            <a:off x="1141412" y="11430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308F2AD-BF57-48AC-BF88-5B38DFD28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52013" y="341772"/>
            <a:ext cx="2084419" cy="15213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3020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304392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Model Parameters and Results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97533-CE6C-49D8-9607-631C1DCB5BBE}"/>
              </a:ext>
            </a:extLst>
          </p:cNvPr>
          <p:cNvCxnSpPr/>
          <p:nvPr/>
        </p:nvCxnSpPr>
        <p:spPr>
          <a:xfrm>
            <a:off x="1296706" y="797451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A07B98-294A-46E6-86C9-12982776D2DE}"/>
              </a:ext>
            </a:extLst>
          </p:cNvPr>
          <p:cNvSpPr txBox="1"/>
          <p:nvPr/>
        </p:nvSpPr>
        <p:spPr>
          <a:xfrm>
            <a:off x="1296706" y="1035274"/>
            <a:ext cx="9982200" cy="375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Model Parameters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Variables: 212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n_estimators: 500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max_depth: 30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max_features: 5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Model results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R²: 0.9075292579394669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Mean Absolute Error: 192502.5338020192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Mean Squared Error: 112849021410.40366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Root Mean Squared Error: 335930.084110375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04B9A-D390-4CF3-A846-D3459286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612" y="974840"/>
            <a:ext cx="4419601" cy="548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2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326322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Model Parameters and Results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97533-CE6C-49D8-9607-631C1DCB5BBE}"/>
              </a:ext>
            </a:extLst>
          </p:cNvPr>
          <p:cNvCxnSpPr/>
          <p:nvPr/>
        </p:nvCxnSpPr>
        <p:spPr>
          <a:xfrm>
            <a:off x="1217612" y="815053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FBA29F3-2788-4ABF-AC03-2C4676E23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212" y="1066801"/>
            <a:ext cx="4965080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6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C9B0B2-D91B-4BBF-A8A8-FD6EEAFA93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6612" y="762000"/>
            <a:ext cx="4572000" cy="2905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F8538F-0238-4E29-9403-599FF59FF3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56397" y="2514600"/>
            <a:ext cx="4743450" cy="29648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D3D8E0-F3FB-4BDC-8E26-C4C4441C7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412" y="4191000"/>
            <a:ext cx="2095501" cy="838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DD4B53-5920-4158-AD10-B49F73AAB024}"/>
              </a:ext>
            </a:extLst>
          </p:cNvPr>
          <p:cNvSpPr/>
          <p:nvPr/>
        </p:nvSpPr>
        <p:spPr>
          <a:xfrm>
            <a:off x="5756397" y="1219200"/>
            <a:ext cx="6092825" cy="72058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Calibri" panose="020F0502020204030204" pitchFamily="34" charset="0"/>
              </a:rPr>
              <a:t>Dataset: </a:t>
            </a:r>
            <a:r>
              <a:rPr lang="en-US" sz="1400" dirty="0">
                <a:cs typeface="Calibri" panose="020F0502020204030204" pitchFamily="34" charset="0"/>
              </a:rPr>
              <a:t>Melbourne housing clearance data from Jan 2016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Source: 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https://www.kaggle.com/anthonypino/melbourne-housing-market</a:t>
            </a:r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59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2BF72B-5DBB-4806-BBD8-1CF96723BAB3}"/>
              </a:ext>
            </a:extLst>
          </p:cNvPr>
          <p:cNvSpPr/>
          <p:nvPr/>
        </p:nvSpPr>
        <p:spPr>
          <a:xfrm>
            <a:off x="1446212" y="2981768"/>
            <a:ext cx="4064875" cy="19389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C6A500-DA82-40B7-BA6D-41FD50E0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478" y="443554"/>
            <a:ext cx="8686801" cy="497232"/>
          </a:xfrm>
        </p:spPr>
        <p:txBody>
          <a:bodyPr>
            <a:norm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Random Forest Results with Minimum Features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2CF561-94BE-40F8-82A5-2EBE63943983}"/>
              </a:ext>
            </a:extLst>
          </p:cNvPr>
          <p:cNvCxnSpPr/>
          <p:nvPr/>
        </p:nvCxnSpPr>
        <p:spPr>
          <a:xfrm>
            <a:off x="1370012" y="966927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2FF0D4B-23D9-488A-ABB2-AB5CB3D72D3A}"/>
              </a:ext>
            </a:extLst>
          </p:cNvPr>
          <p:cNvSpPr/>
          <p:nvPr/>
        </p:nvSpPr>
        <p:spPr>
          <a:xfrm>
            <a:off x="1370012" y="1118645"/>
            <a:ext cx="4270867" cy="167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Forest: 20 Variables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R²: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0.9735487519831745</a:t>
            </a:r>
            <a:endParaRPr lang="en-US" sz="1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Absolute Error: 175026.1266441378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Squared Error: 97608745576.68251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 Mean Squared Error: 312423.98367712187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1283A4-4C66-4748-81F7-845773D2B1F9}"/>
              </a:ext>
            </a:extLst>
          </p:cNvPr>
          <p:cNvSpPr/>
          <p:nvPr/>
        </p:nvSpPr>
        <p:spPr>
          <a:xfrm>
            <a:off x="6113845" y="1079231"/>
            <a:ext cx="4187824" cy="167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Forest: 10 Variables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R²: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0.9705364977902087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Absolute Error: 189800.32868850665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Squared Error: 107871768771.14671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 Mean Squared Error: 328438.37895585026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4051D6-4878-4067-B5B1-891D18D7A0D0}"/>
              </a:ext>
            </a:extLst>
          </p:cNvPr>
          <p:cNvSpPr/>
          <p:nvPr/>
        </p:nvSpPr>
        <p:spPr>
          <a:xfrm>
            <a:off x="6246812" y="2947608"/>
            <a:ext cx="2363047" cy="19731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D7A217-B20F-4C4E-9AB9-28452781EB09}"/>
              </a:ext>
            </a:extLst>
          </p:cNvPr>
          <p:cNvSpPr/>
          <p:nvPr/>
        </p:nvSpPr>
        <p:spPr>
          <a:xfrm>
            <a:off x="1446212" y="2971258"/>
            <a:ext cx="20836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Rooms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Distance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Bathroom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Landsize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BuildingArea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YearBuilt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Type_h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Type_u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Postcode_31010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A3FE06-C28B-4537-B4F4-55DA5C36DD84}"/>
              </a:ext>
            </a:extLst>
          </p:cNvPr>
          <p:cNvSpPr/>
          <p:nvPr/>
        </p:nvSpPr>
        <p:spPr>
          <a:xfrm>
            <a:off x="3433285" y="2992278"/>
            <a:ext cx="18411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11. Postcode_31220</a:t>
            </a:r>
          </a:p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12. Postcode_31260</a:t>
            </a:r>
          </a:p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 Postcode_31420</a:t>
            </a:r>
          </a:p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14. Postcode_31430</a:t>
            </a:r>
          </a:p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15. Postcode_31440</a:t>
            </a:r>
          </a:p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16. Postcode_31860</a:t>
            </a:r>
          </a:p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17. Postcode_32060</a:t>
            </a:r>
          </a:p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18. Regionname_N Metro</a:t>
            </a:r>
          </a:p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19. Regionname_S Metro</a:t>
            </a:r>
          </a:p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20. Regionname_W Metro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D66F58-C9CD-4CB1-8C0E-589D20DD095A}"/>
              </a:ext>
            </a:extLst>
          </p:cNvPr>
          <p:cNvSpPr/>
          <p:nvPr/>
        </p:nvSpPr>
        <p:spPr>
          <a:xfrm>
            <a:off x="6246812" y="2960747"/>
            <a:ext cx="1905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Rooms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Distance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Bathroom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Landsize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BuildingArea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YearBuilt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Type_h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Type_u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Regionname_S Metro</a:t>
            </a:r>
          </a:p>
        </p:txBody>
      </p:sp>
    </p:spTree>
    <p:extLst>
      <p:ext uri="{BB962C8B-B14F-4D97-AF65-F5344CB8AC3E}">
        <p14:creationId xmlns:p14="http://schemas.microsoft.com/office/powerpoint/2010/main" val="257273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1" y="540027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Scatter </a:t>
            </a:r>
            <a:r>
              <a:rPr lang="en-US" sz="1800" b="0" dirty="0">
                <a:solidFill>
                  <a:schemeClr val="tx1"/>
                </a:solidFill>
              </a:rPr>
              <a:t>Plot</a:t>
            </a:r>
            <a:r>
              <a:rPr lang="en-US" sz="2000" b="0" dirty="0">
                <a:solidFill>
                  <a:schemeClr val="tx1"/>
                </a:solidFill>
              </a:rPr>
              <a:t> for Actual and Predicted Values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97533-CE6C-49D8-9607-631C1DCB5BBE}"/>
              </a:ext>
            </a:extLst>
          </p:cNvPr>
          <p:cNvCxnSpPr/>
          <p:nvPr/>
        </p:nvCxnSpPr>
        <p:spPr>
          <a:xfrm>
            <a:off x="1293812" y="999855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18A8FF7-2881-4036-B83F-C3D4687D1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2" y="1434547"/>
            <a:ext cx="4876800" cy="45852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9D40BE-8827-46DE-B1B2-639B96AB9277}"/>
              </a:ext>
            </a:extLst>
          </p:cNvPr>
          <p:cNvSpPr/>
          <p:nvPr/>
        </p:nvSpPr>
        <p:spPr>
          <a:xfrm>
            <a:off x="1217612" y="1295400"/>
            <a:ext cx="4187824" cy="167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Forest: 10 Variables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R²: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0.9705364977902087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Absolute Error: 189800.32868850665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 Squared Error: 107871768771.14671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 Mean Squared Error: 328438.37895585026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537944-DCEE-4CA3-94E4-B880AA4FE796}"/>
              </a:ext>
            </a:extLst>
          </p:cNvPr>
          <p:cNvSpPr/>
          <p:nvPr/>
        </p:nvSpPr>
        <p:spPr>
          <a:xfrm>
            <a:off x="1250183" y="3163777"/>
            <a:ext cx="4064875" cy="193899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AAE527-38C0-4AFC-8C3F-6E29853B0ED6}"/>
              </a:ext>
            </a:extLst>
          </p:cNvPr>
          <p:cNvSpPr/>
          <p:nvPr/>
        </p:nvSpPr>
        <p:spPr>
          <a:xfrm>
            <a:off x="1250183" y="3176916"/>
            <a:ext cx="1905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Rooms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Distance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Bathroom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Landsize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BuildingArea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YearBuilt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Type_h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Type_u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Regionname_S Metro</a:t>
            </a:r>
          </a:p>
        </p:txBody>
      </p:sp>
    </p:spTree>
    <p:extLst>
      <p:ext uri="{BB962C8B-B14F-4D97-AF65-F5344CB8AC3E}">
        <p14:creationId xmlns:p14="http://schemas.microsoft.com/office/powerpoint/2010/main" val="118795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3C7545E-4014-49ED-8BC3-FD108331F761}"/>
              </a:ext>
            </a:extLst>
          </p:cNvPr>
          <p:cNvSpPr/>
          <p:nvPr/>
        </p:nvSpPr>
        <p:spPr>
          <a:xfrm>
            <a:off x="1205513" y="783958"/>
            <a:ext cx="2285017" cy="56471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1" y="240047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Multiple Linear Regression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97533-CE6C-49D8-9607-631C1DCB5BBE}"/>
              </a:ext>
            </a:extLst>
          </p:cNvPr>
          <p:cNvCxnSpPr>
            <a:cxnSpLocks/>
          </p:cNvCxnSpPr>
          <p:nvPr/>
        </p:nvCxnSpPr>
        <p:spPr>
          <a:xfrm flipV="1">
            <a:off x="1217611" y="697247"/>
            <a:ext cx="9736249" cy="3153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A5B4308-2576-40EE-880B-179283888376}"/>
              </a:ext>
            </a:extLst>
          </p:cNvPr>
          <p:cNvSpPr/>
          <p:nvPr/>
        </p:nvSpPr>
        <p:spPr>
          <a:xfrm>
            <a:off x="3564651" y="1049685"/>
            <a:ext cx="2589816" cy="37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/>
              <a:t>Multiple Linear Regression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589A81-A4EE-42E6-9F89-C45DC67FB392}"/>
              </a:ext>
            </a:extLst>
          </p:cNvPr>
          <p:cNvSpPr/>
          <p:nvPr/>
        </p:nvSpPr>
        <p:spPr>
          <a:xfrm>
            <a:off x="1279634" y="827430"/>
            <a:ext cx="2058496" cy="5603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Rooms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Distance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Bathroom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Landsize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BuildingArea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YearBuilt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Type_h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Type_t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Type_u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Postcode_31010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Postcode_31040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Postcode_31220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Postcode_31430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Postcode_31440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Postcode_31860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Postcode_32060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Regionname_N Metro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Regionname_S Metro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Regionname_W Metro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FF752A-E4F5-4393-AFEE-A6D1CFA37996}"/>
              </a:ext>
            </a:extLst>
          </p:cNvPr>
          <p:cNvSpPr/>
          <p:nvPr/>
        </p:nvSpPr>
        <p:spPr>
          <a:xfrm>
            <a:off x="3817883" y="1185978"/>
            <a:ext cx="4270867" cy="3936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sz="14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Linear Regression: 10 Variables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R²: </a:t>
            </a:r>
            <a:r>
              <a:rPr lang="en-US" sz="1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0.6508013275396825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Mean Absolute Error: 270026.5215419841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Mean Squared Error: 199180495674.14444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Root Mean Squared Error: 446296.4213100352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Linear Regression: 20 Variables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R²: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0.6707313080332801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Mean Absolute Error: 266941.42276920174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Mean Squared Error: 195580653515.56674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Root Mean Squared Error: 442245.0152523675</a:t>
            </a:r>
          </a:p>
        </p:txBody>
      </p:sp>
    </p:spTree>
    <p:extLst>
      <p:ext uri="{BB962C8B-B14F-4D97-AF65-F5344CB8AC3E}">
        <p14:creationId xmlns:p14="http://schemas.microsoft.com/office/powerpoint/2010/main" val="215981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1" y="240047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Linear Regression Coefficients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97533-CE6C-49D8-9607-631C1DCB5BBE}"/>
              </a:ext>
            </a:extLst>
          </p:cNvPr>
          <p:cNvCxnSpPr/>
          <p:nvPr/>
        </p:nvCxnSpPr>
        <p:spPr>
          <a:xfrm>
            <a:off x="1217611" y="728778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C589A81-A4EE-42E6-9F89-C45DC67FB392}"/>
              </a:ext>
            </a:extLst>
          </p:cNvPr>
          <p:cNvSpPr/>
          <p:nvPr/>
        </p:nvSpPr>
        <p:spPr>
          <a:xfrm>
            <a:off x="1291732" y="910576"/>
            <a:ext cx="2058496" cy="5603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Rooms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Distance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Bathroom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Landsize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BuildingArea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YearBuilt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Type_h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Type_t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Type_u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Postcode_31010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Postcode_31040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Postcode_31220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Postcode_31430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Postcode_31440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Postcode_31860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Postcode_32060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Regionname_N Metro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Regionname_S Metro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Regionname_W Metro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4B1BCCE-84EE-4CC7-B47F-EDA692991F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814950"/>
              </p:ext>
            </p:extLst>
          </p:nvPr>
        </p:nvGraphicFramePr>
        <p:xfrm>
          <a:off x="1295398" y="990599"/>
          <a:ext cx="3656014" cy="46481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6226">
                  <a:extLst>
                    <a:ext uri="{9D8B030D-6E8A-4147-A177-3AD203B41FA5}">
                      <a16:colId xmlns:a16="http://schemas.microsoft.com/office/drawing/2014/main" val="3885944505"/>
                    </a:ext>
                  </a:extLst>
                </a:gridCol>
                <a:gridCol w="1632453">
                  <a:extLst>
                    <a:ext uri="{9D8B030D-6E8A-4147-A177-3AD203B41FA5}">
                      <a16:colId xmlns:a16="http://schemas.microsoft.com/office/drawing/2014/main" val="357380260"/>
                    </a:ext>
                  </a:extLst>
                </a:gridCol>
                <a:gridCol w="1207335">
                  <a:extLst>
                    <a:ext uri="{9D8B030D-6E8A-4147-A177-3AD203B41FA5}">
                      <a16:colId xmlns:a16="http://schemas.microsoft.com/office/drawing/2014/main" val="2921834096"/>
                    </a:ext>
                  </a:extLst>
                </a:gridCol>
              </a:tblGrid>
              <a:tr h="3412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S.no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Variables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Coefficient Estimate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76877"/>
                  </a:ext>
                </a:extLst>
              </a:tr>
              <a:tr h="202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Postcode_31260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740516.7396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291191"/>
                  </a:ext>
                </a:extLst>
              </a:tr>
              <a:tr h="202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Postcode_31440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636884.4561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545219"/>
                  </a:ext>
                </a:extLst>
              </a:tr>
              <a:tr h="202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Postcode_31860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596842.1657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348901"/>
                  </a:ext>
                </a:extLst>
              </a:tr>
              <a:tr h="202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Postcode_31430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543142.8045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299742"/>
                  </a:ext>
                </a:extLst>
              </a:tr>
              <a:tr h="202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Postcode_32060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364636.9139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8597521"/>
                  </a:ext>
                </a:extLst>
              </a:tr>
              <a:tr h="202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Postcode_31010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168940.24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94062"/>
                  </a:ext>
                </a:extLst>
              </a:tr>
              <a:tr h="202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Postcode_31040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168528.4138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077099"/>
                  </a:ext>
                </a:extLst>
              </a:tr>
              <a:tr h="202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Bathroom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163205.2469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40782"/>
                  </a:ext>
                </a:extLst>
              </a:tr>
              <a:tr h="202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Type_h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161929.6982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404440"/>
                  </a:ext>
                </a:extLst>
              </a:tr>
              <a:tr h="2469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Regionname_S Metro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158675.6955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645938"/>
                  </a:ext>
                </a:extLst>
              </a:tr>
              <a:tr h="202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Rooms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102767.3732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063758"/>
                  </a:ext>
                </a:extLst>
              </a:tr>
              <a:tr h="202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40614.72099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186976"/>
                  </a:ext>
                </a:extLst>
              </a:tr>
              <a:tr h="202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Type_t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21348.70709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552160"/>
                  </a:ext>
                </a:extLst>
              </a:tr>
              <a:tr h="202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BuildingArea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2035.330849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027675"/>
                  </a:ext>
                </a:extLst>
              </a:tr>
              <a:tr h="202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Landsize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21.885221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8310750"/>
                  </a:ext>
                </a:extLst>
              </a:tr>
              <a:tr h="202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YearBuilt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-3387.27217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034716"/>
                  </a:ext>
                </a:extLst>
              </a:tr>
              <a:tr h="202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Distance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-33660.01369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805278"/>
                  </a:ext>
                </a:extLst>
              </a:tr>
              <a:tr h="2022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Type_u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-183278.4053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246757"/>
                  </a:ext>
                </a:extLst>
              </a:tr>
              <a:tr h="288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Regionname_N Metro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-258456.5366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463013"/>
                  </a:ext>
                </a:extLst>
              </a:tr>
              <a:tr h="33363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Regionname_W Metro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-324693.217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8936" marR="8936" marT="8936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35658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8D300E98-5045-4523-86DB-B624197D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370" y="990599"/>
            <a:ext cx="48482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5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1" y="434867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Linear Regression Coefficients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97533-CE6C-49D8-9607-631C1DCB5BBE}"/>
              </a:ext>
            </a:extLst>
          </p:cNvPr>
          <p:cNvCxnSpPr/>
          <p:nvPr/>
        </p:nvCxnSpPr>
        <p:spPr>
          <a:xfrm>
            <a:off x="1217611" y="89995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A7AC56B-4EDF-47B9-8EA0-2AF6A914E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12" y="1219200"/>
            <a:ext cx="66294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2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1" y="457201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FINDINGS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97533-CE6C-49D8-9607-631C1DCB5BBE}"/>
              </a:ext>
            </a:extLst>
          </p:cNvPr>
          <p:cNvCxnSpPr/>
          <p:nvPr/>
        </p:nvCxnSpPr>
        <p:spPr>
          <a:xfrm>
            <a:off x="1173982" y="935422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A5B4308-2576-40EE-880B-179283888376}"/>
              </a:ext>
            </a:extLst>
          </p:cNvPr>
          <p:cNvSpPr/>
          <p:nvPr/>
        </p:nvSpPr>
        <p:spPr>
          <a:xfrm>
            <a:off x="1065212" y="1066800"/>
            <a:ext cx="8075613" cy="3930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/>
              <a:t>Most important factors impacting price of housing in Melbourne are ranked as follows.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Rooms 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Distance 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Bathroom 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Car 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Landsize 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BuildingArea 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YearBuilt 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Type_h 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Type_u 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Regionname_S Metro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439E0-B68E-4D34-8DF6-C3A9B335D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688" y="1619931"/>
            <a:ext cx="2685377" cy="1500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3C34F0-656E-4BA5-8774-83883A9D0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957" y="3534590"/>
            <a:ext cx="3629025" cy="2387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C9A8EB-B27F-4BA7-9AB5-894443278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681" y="2959409"/>
            <a:ext cx="2936014" cy="197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1" y="771525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1800" b="0" dirty="0">
                <a:solidFill>
                  <a:schemeClr val="tx1"/>
                </a:solidFill>
              </a:rPr>
              <a:t>CONCLUSION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C97533-CE6C-49D8-9607-631C1DCB5BBE}"/>
              </a:ext>
            </a:extLst>
          </p:cNvPr>
          <p:cNvCxnSpPr/>
          <p:nvPr/>
        </p:nvCxnSpPr>
        <p:spPr>
          <a:xfrm>
            <a:off x="1217612" y="12192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A5B4308-2576-40EE-880B-179283888376}"/>
              </a:ext>
            </a:extLst>
          </p:cNvPr>
          <p:cNvSpPr/>
          <p:nvPr/>
        </p:nvSpPr>
        <p:spPr>
          <a:xfrm>
            <a:off x="1065212" y="1447800"/>
            <a:ext cx="8075613" cy="2644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 Vic, N Vic, W Vic appear to have  cheaper price,  large distance, large land size, more car space with 80’s and 90’s construction.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 Metro, N Metro, S Metro appears to have higher price, short distance, less land size, slightly less car space and 50’s, 60’s construction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SE Metro appears to be expensive located at a distance with 2 car spaces and mid 70’s construction.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W Vic appears to be cheapest in price, 3</a:t>
            </a:r>
            <a:r>
              <a:rPr lang="en-US" sz="1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largest in distance, small land size, larger building area, more number of rooms, car spaces and less bathrooms.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 supervised learning model appears to have high variance and low bias.</a:t>
            </a:r>
          </a:p>
        </p:txBody>
      </p:sp>
    </p:spTree>
    <p:extLst>
      <p:ext uri="{BB962C8B-B14F-4D97-AF65-F5344CB8AC3E}">
        <p14:creationId xmlns:p14="http://schemas.microsoft.com/office/powerpoint/2010/main" val="232624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02237" y="359823"/>
            <a:ext cx="8686801" cy="533400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Exploratory Analysis: Understanding the Dataset – I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26CAFF-5024-46A0-92E5-B17C64121ED3}"/>
              </a:ext>
            </a:extLst>
          </p:cNvPr>
          <p:cNvCxnSpPr/>
          <p:nvPr/>
        </p:nvCxnSpPr>
        <p:spPr>
          <a:xfrm>
            <a:off x="1173638" y="893223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124A631-665D-4AEE-8AC8-3B6138FC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01" y="1140651"/>
            <a:ext cx="10211847" cy="33527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0612" y="1600198"/>
            <a:ext cx="1321196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cs typeface="Calibri" panose="020F0502020204030204" pitchFamily="34" charset="0"/>
              </a:rPr>
              <a:t>Mean :  1,092, 902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695E0-3C84-412B-ADC4-7C25E62A19B5}"/>
              </a:ext>
            </a:extLst>
          </p:cNvPr>
          <p:cNvSpPr txBox="1"/>
          <p:nvPr/>
        </p:nvSpPr>
        <p:spPr>
          <a:xfrm>
            <a:off x="6475412" y="1600199"/>
            <a:ext cx="68320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cs typeface="Calibri" panose="020F0502020204030204" pitchFamily="34" charset="0"/>
              </a:rPr>
              <a:t>Mode :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A1BBC3-5FC3-4461-A4C8-0C2EE5721CFD}"/>
              </a:ext>
            </a:extLst>
          </p:cNvPr>
          <p:cNvSpPr txBox="1"/>
          <p:nvPr/>
        </p:nvSpPr>
        <p:spPr>
          <a:xfrm>
            <a:off x="9559264" y="1600199"/>
            <a:ext cx="986167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cs typeface="Calibri" panose="020F0502020204030204" pitchFamily="34" charset="0"/>
              </a:rPr>
              <a:t>Mean : 11.19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050E3-B58B-409E-A1D1-FB464E388DB3}"/>
              </a:ext>
            </a:extLst>
          </p:cNvPr>
          <p:cNvSpPr txBox="1"/>
          <p:nvPr/>
        </p:nvSpPr>
        <p:spPr>
          <a:xfrm>
            <a:off x="760413" y="4648200"/>
            <a:ext cx="9557225" cy="1755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Bulk of the housing prices in Melbourne Australia fall between 0 to 1.5 Million Dollars with a mean value of $1,092,902.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Most places have 3 rooms and are located at a mean distance of 11.19 Kilometers from the Central Business District.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Most properties are located with in a range of  18 Kilometers from Central Business District (CBD).                                                                                                                                                                                          </a:t>
            </a:r>
          </a:p>
          <a:p>
            <a:pPr>
              <a:lnSpc>
                <a:spcPct val="200000"/>
              </a:lnSpc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8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28853-3A82-4CEB-AD24-80A8EC185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15" y="1295400"/>
            <a:ext cx="9574789" cy="302418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0" y="393202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Exploratory Analysis: Understanding the Dataset – II 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60123E-BAA2-4B3A-946B-AA7FF2DF5745}"/>
              </a:ext>
            </a:extLst>
          </p:cNvPr>
          <p:cNvCxnSpPr/>
          <p:nvPr/>
        </p:nvCxnSpPr>
        <p:spPr>
          <a:xfrm>
            <a:off x="1217612" y="862624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254CB6-A0EB-4E3A-98AF-D8EF73F162F3}"/>
              </a:ext>
            </a:extLst>
          </p:cNvPr>
          <p:cNvSpPr txBox="1"/>
          <p:nvPr/>
        </p:nvSpPr>
        <p:spPr>
          <a:xfrm>
            <a:off x="1217612" y="4419600"/>
            <a:ext cx="8458200" cy="132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common number of Bathrooms per property appears to be 1 followed by 2 car spaces.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Land size of most properties fall between 0 to 2,500 Square Meters, with over 90% of the values falling under 1,000 Square Meters.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0892C6-77BA-4B36-B29A-DCDC997D57FF}"/>
              </a:ext>
            </a:extLst>
          </p:cNvPr>
          <p:cNvSpPr txBox="1"/>
          <p:nvPr/>
        </p:nvSpPr>
        <p:spPr>
          <a:xfrm>
            <a:off x="3046412" y="1819835"/>
            <a:ext cx="716863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cs typeface="Calibri" panose="020F0502020204030204" pitchFamily="34" charset="0"/>
              </a:rPr>
              <a:t>Mode : 1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BEDAC0-3486-4A11-AEBF-CE1504BB52AB}"/>
              </a:ext>
            </a:extLst>
          </p:cNvPr>
          <p:cNvSpPr txBox="1"/>
          <p:nvPr/>
        </p:nvSpPr>
        <p:spPr>
          <a:xfrm>
            <a:off x="6244533" y="1828800"/>
            <a:ext cx="683200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cs typeface="Calibri" panose="020F0502020204030204" pitchFamily="34" charset="0"/>
              </a:rPr>
              <a:t>Mode :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AA4DE-CA33-464D-AA7C-9207F5A4898B}"/>
              </a:ext>
            </a:extLst>
          </p:cNvPr>
          <p:cNvSpPr txBox="1"/>
          <p:nvPr/>
        </p:nvSpPr>
        <p:spPr>
          <a:xfrm>
            <a:off x="8861625" y="1828800"/>
            <a:ext cx="1064715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cs typeface="Calibri" panose="020F0502020204030204" pitchFamily="34" charset="0"/>
              </a:rPr>
              <a:t>Mean : </a:t>
            </a:r>
            <a:r>
              <a:rPr lang="en-US" sz="1050" dirty="0"/>
              <a:t>523.48</a:t>
            </a:r>
            <a:r>
              <a:rPr lang="en-US" sz="1050" dirty="0"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363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97EEC9-07D0-4C59-9E99-FDCEFD981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240" y="1174382"/>
            <a:ext cx="9459232" cy="304797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456" y="330729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Exploratory Analysis: Understanding the Dataset – III 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4794B7-8CC9-45A3-AAD8-B5DFDBCBADE8}"/>
              </a:ext>
            </a:extLst>
          </p:cNvPr>
          <p:cNvCxnSpPr/>
          <p:nvPr/>
        </p:nvCxnSpPr>
        <p:spPr>
          <a:xfrm>
            <a:off x="1236662" y="834279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A75C101-6279-4A82-9F7C-55AB2BB06A19}"/>
              </a:ext>
            </a:extLst>
          </p:cNvPr>
          <p:cNvSpPr txBox="1"/>
          <p:nvPr/>
        </p:nvSpPr>
        <p:spPr>
          <a:xfrm>
            <a:off x="1236662" y="4358960"/>
            <a:ext cx="9886950" cy="132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building area for most of the properties fall between 50 and 200 Square Meters with a mean value of 149.30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housing construction shows a gradual rising trend over the years with a mean value year of 1965.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housing market witnessed increased amount of construction in mid seventy’s , late 90’s followed by 2000’s.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1226CF-DC74-4EB9-B2AB-E54F8B8ECA22}"/>
              </a:ext>
            </a:extLst>
          </p:cNvPr>
          <p:cNvSpPr txBox="1"/>
          <p:nvPr/>
        </p:nvSpPr>
        <p:spPr>
          <a:xfrm>
            <a:off x="3046412" y="1558407"/>
            <a:ext cx="1064715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cs typeface="Calibri" panose="020F0502020204030204" pitchFamily="34" charset="0"/>
              </a:rPr>
              <a:t>Mean : 149.30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93B517-93E8-4677-8280-89455A998C79}"/>
              </a:ext>
            </a:extLst>
          </p:cNvPr>
          <p:cNvSpPr txBox="1"/>
          <p:nvPr/>
        </p:nvSpPr>
        <p:spPr>
          <a:xfrm>
            <a:off x="4888217" y="1558407"/>
            <a:ext cx="920445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cs typeface="Calibri" panose="020F0502020204030204" pitchFamily="34" charset="0"/>
              </a:rPr>
              <a:t>Mean : 1965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53D21E-F68F-4CC7-87E8-0D4471B2D5A2}"/>
              </a:ext>
            </a:extLst>
          </p:cNvPr>
          <p:cNvSpPr txBox="1"/>
          <p:nvPr/>
        </p:nvSpPr>
        <p:spPr>
          <a:xfrm>
            <a:off x="9203577" y="1558407"/>
            <a:ext cx="114326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cs typeface="Calibri" panose="020F0502020204030204" pitchFamily="34" charset="0"/>
              </a:rPr>
              <a:t>Mean : </a:t>
            </a:r>
            <a:r>
              <a:rPr lang="en-US" sz="1050" dirty="0"/>
              <a:t>7475.94</a:t>
            </a:r>
            <a:r>
              <a:rPr lang="en-US" sz="1050" dirty="0"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58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294" y="376115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Relationship between Price and other Factors – I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548D44-AF74-4CB6-A9D1-B696A3DCD69C}"/>
              </a:ext>
            </a:extLst>
          </p:cNvPr>
          <p:cNvCxnSpPr/>
          <p:nvPr/>
        </p:nvCxnSpPr>
        <p:spPr>
          <a:xfrm>
            <a:off x="1198095" y="869174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7DAC881-AF39-40C6-BFED-21D5DF15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240736"/>
            <a:ext cx="2952750" cy="388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E8C560-11E6-479E-9319-34DA8E346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624" y="1219200"/>
            <a:ext cx="2695575" cy="3905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D80146-EDA7-4979-BFC1-F4C5119F4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612" y="1276596"/>
            <a:ext cx="3019476" cy="39526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3FDED3-B30A-4057-939B-1FED5839AFFD}"/>
              </a:ext>
            </a:extLst>
          </p:cNvPr>
          <p:cNvSpPr txBox="1"/>
          <p:nvPr/>
        </p:nvSpPr>
        <p:spPr>
          <a:xfrm>
            <a:off x="1293812" y="5229226"/>
            <a:ext cx="9886950" cy="132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housing prices appear to increase with the number of rooms but starts to fall after 5 rooms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Likewise the price appears to rise with fall in distance with highest values for properties located in a 5 to 6 Km radius from CBD.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Region wise South Metro is closest to the Central Business District and appears to be most expensive followed by East Metro.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A3A8720-C1AD-4857-B423-EE265C99E81E}"/>
              </a:ext>
            </a:extLst>
          </p:cNvPr>
          <p:cNvSpPr/>
          <p:nvPr/>
        </p:nvSpPr>
        <p:spPr>
          <a:xfrm rot="11187482">
            <a:off x="5824958" y="1714435"/>
            <a:ext cx="2762250" cy="2514600"/>
          </a:xfrm>
          <a:prstGeom prst="arc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row: Curved Down 16">
            <a:extLst>
              <a:ext uri="{FF2B5EF4-FFF2-40B4-BE49-F238E27FC236}">
                <a16:creationId xmlns:a16="http://schemas.microsoft.com/office/drawing/2014/main" id="{8AD55077-E9D3-40CD-9938-21EED91EB7AB}"/>
              </a:ext>
            </a:extLst>
          </p:cNvPr>
          <p:cNvSpPr/>
          <p:nvPr/>
        </p:nvSpPr>
        <p:spPr>
          <a:xfrm>
            <a:off x="1979779" y="1741051"/>
            <a:ext cx="1024254" cy="533398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5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0" y="412815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Relationship between Price and other Factors – II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F87DC9-FF8A-48A2-BF55-D4950D647D94}"/>
              </a:ext>
            </a:extLst>
          </p:cNvPr>
          <p:cNvCxnSpPr/>
          <p:nvPr/>
        </p:nvCxnSpPr>
        <p:spPr>
          <a:xfrm>
            <a:off x="1217611" y="870015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1C23B52-FC27-4A31-90E5-FA4B4D7D5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22" y="990600"/>
            <a:ext cx="8486775" cy="3971925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B2E56221-28E6-410E-A294-03880EAB9FD1}"/>
              </a:ext>
            </a:extLst>
          </p:cNvPr>
          <p:cNvSpPr/>
          <p:nvPr/>
        </p:nvSpPr>
        <p:spPr>
          <a:xfrm>
            <a:off x="2284412" y="1447800"/>
            <a:ext cx="1024254" cy="533398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8C42EA-092A-4E45-889C-5E849CF51749}"/>
              </a:ext>
            </a:extLst>
          </p:cNvPr>
          <p:cNvSpPr txBox="1"/>
          <p:nvPr/>
        </p:nvSpPr>
        <p:spPr>
          <a:xfrm>
            <a:off x="1274292" y="5065180"/>
            <a:ext cx="9886950" cy="1324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housing prices appear to increase with the number of Bathrooms however price starts to fall after a number of 3 Bathrooms.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Majority of the land size falls under 1500 Square Meters and the price is highest around 1000 Square Meters.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price is highest for 4 car spaces however it starts to fall once it reaches four car spaces</a:t>
            </a: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F1BA2632-4DB7-44E0-AA5E-B1D0C19CA8FE}"/>
              </a:ext>
            </a:extLst>
          </p:cNvPr>
          <p:cNvSpPr/>
          <p:nvPr/>
        </p:nvSpPr>
        <p:spPr>
          <a:xfrm>
            <a:off x="8151812" y="1416424"/>
            <a:ext cx="1024254" cy="533398"/>
          </a:xfrm>
          <a:prstGeom prst="curved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30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2" y="304800"/>
            <a:ext cx="8686801" cy="457200"/>
          </a:xfrm>
        </p:spPr>
        <p:txBody>
          <a:bodyPr>
            <a:normAutofit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Relationship between Price and other Factors - III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A784D9-AA2C-40A0-809D-C5E570590E7D}"/>
              </a:ext>
            </a:extLst>
          </p:cNvPr>
          <p:cNvCxnSpPr/>
          <p:nvPr/>
        </p:nvCxnSpPr>
        <p:spPr>
          <a:xfrm>
            <a:off x="1274292" y="76200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1D1275-39D8-4EC3-A7B1-D9A9EED39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742" y="937152"/>
            <a:ext cx="2857500" cy="3952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3CFA7C-5627-4C13-B4BB-D9E95DA4E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142" y="946677"/>
            <a:ext cx="2667000" cy="3943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2DEF6-D679-46ED-BEFB-88E2CB0DA446}"/>
              </a:ext>
            </a:extLst>
          </p:cNvPr>
          <p:cNvSpPr txBox="1"/>
          <p:nvPr/>
        </p:nvSpPr>
        <p:spPr>
          <a:xfrm>
            <a:off x="1274292" y="4917606"/>
            <a:ext cx="9886950" cy="16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There appears to be a correlation between Price and Building Area, 0.51 to be precise on a scale of -1 to 1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The priciest properties seem to be built in early 1900’s, late 90’s and 2000’s , as population in those years appear more dense.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Price analysis show that homes with 3 bedrooms, 2 bathrooms, 2 car spaces, land size of 1000 Sqm, building area of 300 Sqm built in early 1900’s, late 90’s and 2000’s appear to be of higher price.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Similarly as distance increases from the Central Business District land size and building area increase with decrease in price.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EFA914-BA54-4560-B021-FD78ABBFA646}"/>
              </a:ext>
            </a:extLst>
          </p:cNvPr>
          <p:cNvCxnSpPr>
            <a:cxnSpLocks/>
          </p:cNvCxnSpPr>
          <p:nvPr/>
        </p:nvCxnSpPr>
        <p:spPr>
          <a:xfrm flipV="1">
            <a:off x="2862112" y="2057400"/>
            <a:ext cx="1708300" cy="2438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A38890D-D5DF-443A-A0A5-3F7B03F16799}"/>
              </a:ext>
            </a:extLst>
          </p:cNvPr>
          <p:cNvSpPr/>
          <p:nvPr/>
        </p:nvSpPr>
        <p:spPr>
          <a:xfrm>
            <a:off x="6856412" y="3043237"/>
            <a:ext cx="1138518" cy="959226"/>
          </a:xfrm>
          <a:custGeom>
            <a:avLst/>
            <a:gdLst>
              <a:gd name="connsiteX0" fmla="*/ 0 w 1138518"/>
              <a:gd name="connsiteY0" fmla="*/ 959226 h 959226"/>
              <a:gd name="connsiteX1" fmla="*/ 618565 w 1138518"/>
              <a:gd name="connsiteY1" fmla="*/ 3 h 959226"/>
              <a:gd name="connsiteX2" fmla="*/ 1138518 w 1138518"/>
              <a:gd name="connsiteY2" fmla="*/ 950262 h 95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8518" h="959226">
                <a:moveTo>
                  <a:pt x="0" y="959226"/>
                </a:moveTo>
                <a:cubicBezTo>
                  <a:pt x="214406" y="480361"/>
                  <a:pt x="428812" y="1497"/>
                  <a:pt x="618565" y="3"/>
                </a:cubicBezTo>
                <a:cubicBezTo>
                  <a:pt x="808318" y="-1491"/>
                  <a:pt x="973418" y="474385"/>
                  <a:pt x="1138518" y="950262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B850E03-9CA9-4BCE-A5C6-CC6ED97D95CF}"/>
              </a:ext>
            </a:extLst>
          </p:cNvPr>
          <p:cNvSpPr/>
          <p:nvPr/>
        </p:nvSpPr>
        <p:spPr>
          <a:xfrm>
            <a:off x="8400695" y="2895600"/>
            <a:ext cx="560070" cy="902909"/>
          </a:xfrm>
          <a:custGeom>
            <a:avLst/>
            <a:gdLst>
              <a:gd name="connsiteX0" fmla="*/ 0 w 560070"/>
              <a:gd name="connsiteY0" fmla="*/ 902909 h 902909"/>
              <a:gd name="connsiteX1" fmla="*/ 342900 w 560070"/>
              <a:gd name="connsiteY1" fmla="*/ 11369 h 902909"/>
              <a:gd name="connsiteX2" fmla="*/ 560070 w 560070"/>
              <a:gd name="connsiteY2" fmla="*/ 479999 h 90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0070" h="902909">
                <a:moveTo>
                  <a:pt x="0" y="902909"/>
                </a:moveTo>
                <a:cubicBezTo>
                  <a:pt x="124777" y="492381"/>
                  <a:pt x="249555" y="81854"/>
                  <a:pt x="342900" y="11369"/>
                </a:cubicBezTo>
                <a:cubicBezTo>
                  <a:pt x="436245" y="-59116"/>
                  <a:pt x="498157" y="210441"/>
                  <a:pt x="560070" y="479999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4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A71455-0AFB-4BAB-9CB2-43BA0895A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09" y="370215"/>
            <a:ext cx="8686801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000" b="0" dirty="0">
                <a:solidFill>
                  <a:schemeClr val="tx1"/>
                </a:solidFill>
              </a:rPr>
              <a:t>Correlation HEAT MAP – Understanding influence of factors on each other and Price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58381E-3058-4597-BF90-62EE4A2BE9A1}"/>
              </a:ext>
            </a:extLst>
          </p:cNvPr>
          <p:cNvCxnSpPr/>
          <p:nvPr/>
        </p:nvCxnSpPr>
        <p:spPr>
          <a:xfrm>
            <a:off x="1217609" y="845905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1A603F0-D4EB-4AB0-8A4F-AC71E54D4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09" y="1126119"/>
            <a:ext cx="8153400" cy="4410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BB7142-9634-4FC7-8869-F326D3B704D2}"/>
              </a:ext>
            </a:extLst>
          </p:cNvPr>
          <p:cNvSpPr txBox="1"/>
          <p:nvPr/>
        </p:nvSpPr>
        <p:spPr>
          <a:xfrm>
            <a:off x="2198877" y="5638800"/>
            <a:ext cx="7791070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There appears to be a slightly higher correlation between number of Rooms and Bathrooms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0.62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Correlation between Building Area and Rooms is 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0.61, 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followed by Building Area and Bathroom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0.55 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0.51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for Building Area and Price. </a:t>
            </a:r>
          </a:p>
        </p:txBody>
      </p:sp>
    </p:spTree>
    <p:extLst>
      <p:ext uri="{BB962C8B-B14F-4D97-AF65-F5344CB8AC3E}">
        <p14:creationId xmlns:p14="http://schemas.microsoft.com/office/powerpoint/2010/main" val="420651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contrast presentation (widescreen).potx" id="{7A5589E3-C8FC-42FF-9F45-97961AC9204A}" vid="{8FC8D05C-4C37-46F2-BA08-1F1922797ED2}"/>
    </a:ext>
  </a:extLst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contrast presentation (widescreen)</Template>
  <TotalTime>2149</TotalTime>
  <Words>1903</Words>
  <Application>Microsoft Office PowerPoint</Application>
  <PresentationFormat>Custom</PresentationFormat>
  <Paragraphs>301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Franklin Gothic Medium</vt:lpstr>
      <vt:lpstr>Wingdings</vt:lpstr>
      <vt:lpstr>Business Contrast 16x9</vt:lpstr>
      <vt:lpstr>MELBOURNE </vt:lpstr>
      <vt:lpstr>PowerPoint Presentation</vt:lpstr>
      <vt:lpstr>Exploratory Analysis: Understanding the Dataset – I </vt:lpstr>
      <vt:lpstr>Exploratory Analysis: Understanding the Dataset – II  </vt:lpstr>
      <vt:lpstr>Exploratory Analysis: Understanding the Dataset – III  </vt:lpstr>
      <vt:lpstr>Relationship between Price and other Factors – I </vt:lpstr>
      <vt:lpstr>Relationship between Price and other Factors – II </vt:lpstr>
      <vt:lpstr>Relationship between Price and other Factors - III</vt:lpstr>
      <vt:lpstr>Correlation HEAT MAP – Understanding influence of factors on each other and Price</vt:lpstr>
      <vt:lpstr>Analysis by Regions</vt:lpstr>
      <vt:lpstr>Mean Values – Analysis by Regions – I </vt:lpstr>
      <vt:lpstr>Mean Values – Analysis by Regions – II </vt:lpstr>
      <vt:lpstr>Mean Values – Analysis by Regions – III </vt:lpstr>
      <vt:lpstr>  Price Analysis using Box Plots – I </vt:lpstr>
      <vt:lpstr>Price Analysis using Box Plots – II </vt:lpstr>
      <vt:lpstr>Problem Statement</vt:lpstr>
      <vt:lpstr>Machine Learning Models</vt:lpstr>
      <vt:lpstr>Model Parameters and Results</vt:lpstr>
      <vt:lpstr>Model Parameters and Results</vt:lpstr>
      <vt:lpstr>Random Forest Results with Minimum Features</vt:lpstr>
      <vt:lpstr>Scatter Plot for Actual and Predicted Values</vt:lpstr>
      <vt:lpstr>Multiple Linear Regression</vt:lpstr>
      <vt:lpstr>Linear Regression Coefficients</vt:lpstr>
      <vt:lpstr>Linear Regression Coefficients</vt:lpstr>
      <vt:lpstr>FINDINGS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MELBOURNE</dc:title>
  <dc:creator>Usman Shaikh</dc:creator>
  <cp:lastModifiedBy>Instructor</cp:lastModifiedBy>
  <cp:revision>127</cp:revision>
  <dcterms:created xsi:type="dcterms:W3CDTF">2018-10-11T20:14:23Z</dcterms:created>
  <dcterms:modified xsi:type="dcterms:W3CDTF">2019-01-17T02:37:36Z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